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9" r:id="rId2"/>
    <p:sldId id="268" r:id="rId3"/>
    <p:sldId id="261" r:id="rId4"/>
    <p:sldId id="265" r:id="rId5"/>
    <p:sldId id="263" r:id="rId6"/>
    <p:sldId id="264" r:id="rId7"/>
    <p:sldId id="270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7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DB29102-64A4-40E4-B7B0-D872B74AB7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361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7F8EAE8-D682-49B0-B6C9-B6761ACF1B8F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109EE2C0-6F5E-42EB-A407-A31025F8B60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71544997-9766-41D3-B56E-30FD63A2FF76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B11E47E6-E0FA-47C6-A8ED-5D0B5811B1FD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F40F050F-13A4-4068-A973-B2CB3FCCB744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AED57-EC0B-4812-B6F8-2532C2F136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8199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B1C11E-A201-4245-8815-1F8C4B44D43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1980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9CFF67-67EF-4951-85B3-939CD3FE0F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874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302E2-D071-419D-A0BC-5F0F1162F4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10103-E6CA-48BF-ACF2-A6442FDC3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826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7039F-1DEF-471C-9EF3-B2A9752E16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5144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158171-0CE4-4A78-BF8F-84616D895D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180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89832-44A5-4DA6-8255-A6A8B70F20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9783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2AF59-19B9-42B5-9BAB-33847C3B4C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57190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40D0E-2726-4315-9316-1B9E776B0A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3794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39B6DD-E356-444A-B455-97D357FD52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353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A955F16-A3FF-4013-9511-AAEE0769DB2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1.bin"/><Relationship Id="rId15" Type="http://schemas.openxmlformats.org/officeDocument/2006/relationships/image" Target="../media/image11.pn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notesSlide" Target="../notesSlides/notesSlide3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5.wmf"/><Relationship Id="rId4" Type="http://schemas.openxmlformats.org/officeDocument/2006/relationships/image" Target="../media/image16.gi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hyperlink" Target="http://demonstrations.wolfram.com/WavepacketForAFreeParticle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0.png"/><Relationship Id="rId13" Type="http://schemas.openxmlformats.org/officeDocument/2006/relationships/image" Target="../media/image30.png"/><Relationship Id="rId18" Type="http://schemas.openxmlformats.org/officeDocument/2006/relationships/image" Target="../media/image35.png"/><Relationship Id="rId3" Type="http://schemas.openxmlformats.org/officeDocument/2006/relationships/image" Target="../media/image22.png"/><Relationship Id="rId7" Type="http://schemas.openxmlformats.org/officeDocument/2006/relationships/image" Target="../media/image240.png"/><Relationship Id="rId12" Type="http://schemas.openxmlformats.org/officeDocument/2006/relationships/image" Target="../media/image29.png"/><Relationship Id="rId17" Type="http://schemas.openxmlformats.org/officeDocument/2006/relationships/image" Target="../media/image34.png"/><Relationship Id="rId2" Type="http://schemas.openxmlformats.org/officeDocument/2006/relationships/image" Target="../media/image21.png"/><Relationship Id="rId16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0.png"/><Relationship Id="rId11" Type="http://schemas.openxmlformats.org/officeDocument/2006/relationships/image" Target="../media/image28.png"/><Relationship Id="rId5" Type="http://schemas.openxmlformats.org/officeDocument/2006/relationships/image" Target="../media/image25.png"/><Relationship Id="rId15" Type="http://schemas.openxmlformats.org/officeDocument/2006/relationships/image" Target="../media/image32.png"/><Relationship Id="rId10" Type="http://schemas.openxmlformats.org/officeDocument/2006/relationships/image" Target="../media/image27.png"/><Relationship Id="rId4" Type="http://schemas.openxmlformats.org/officeDocument/2006/relationships/image" Target="../media/image23.png"/><Relationship Id="rId9" Type="http://schemas.openxmlformats.org/officeDocument/2006/relationships/image" Target="../media/image26.png"/><Relationship Id="rId1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6.png"/><Relationship Id="rId7" Type="http://schemas.openxmlformats.org/officeDocument/2006/relationships/image" Target="../media/image350.pn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533400"/>
            <a:ext cx="66579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Plausibility Argument</a:t>
            </a:r>
          </a:p>
          <a:p>
            <a:pPr algn="ctr"/>
            <a:r>
              <a:rPr lang="en-US" sz="40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Uncertainty Principle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2200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228600" y="228600"/>
            <a:ext cx="5705475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kern="10" dirty="0" smtClean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waves </a:t>
            </a:r>
            <a:r>
              <a:rPr lang="en-US" sz="24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 Black"/>
              </a:rPr>
              <a:t>go on forever...</a:t>
            </a:r>
          </a:p>
        </p:txBody>
      </p:sp>
      <p:pic>
        <p:nvPicPr>
          <p:cNvPr id="5124" name="Picture 6" descr="sinusoidal wav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943982"/>
            <a:ext cx="4362450" cy="197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12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874652"/>
              </p:ext>
            </p:extLst>
          </p:nvPr>
        </p:nvGraphicFramePr>
        <p:xfrm>
          <a:off x="5791200" y="3382382"/>
          <a:ext cx="1951038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9" name="Equation" r:id="rId5" imgW="1307532" imgH="431613" progId="Equation.3">
                  <p:embed/>
                </p:oleObj>
              </mc:Choice>
              <mc:Fallback>
                <p:oleObj name="Equation" r:id="rId5" imgW="1307532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382382"/>
                        <a:ext cx="1951038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4953000" y="791582"/>
            <a:ext cx="3962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A wave that propagates forever in one dimension is described by:</a:t>
            </a:r>
          </a:p>
        </p:txBody>
      </p:sp>
      <p:sp>
        <p:nvSpPr>
          <p:cNvPr id="5130" name="Text Box 12"/>
          <p:cNvSpPr txBox="1">
            <a:spLocks noChangeArrowheads="1"/>
          </p:cNvSpPr>
          <p:nvPr/>
        </p:nvSpPr>
        <p:spPr bwMode="auto">
          <a:xfrm>
            <a:off x="5486400" y="4144382"/>
            <a:ext cx="1143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angular frequency</a:t>
            </a:r>
          </a:p>
        </p:txBody>
      </p:sp>
      <p:sp>
        <p:nvSpPr>
          <p:cNvPr id="5131" name="Text Box 13"/>
          <p:cNvSpPr txBox="1">
            <a:spLocks noChangeArrowheads="1"/>
          </p:cNvSpPr>
          <p:nvPr/>
        </p:nvSpPr>
        <p:spPr bwMode="auto">
          <a:xfrm>
            <a:off x="6629400" y="4144382"/>
            <a:ext cx="1143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400">
                <a:latin typeface="Comic Sans MS" pitchFamily="66" charset="0"/>
              </a:rPr>
              <a:t>wave number</a:t>
            </a:r>
          </a:p>
        </p:txBody>
      </p:sp>
      <p:sp>
        <p:nvSpPr>
          <p:cNvPr id="2" name="Rectangle 1"/>
          <p:cNvSpPr/>
          <p:nvPr/>
        </p:nvSpPr>
        <p:spPr>
          <a:xfrm>
            <a:off x="685800" y="2364569"/>
            <a:ext cx="20574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125" name="Picture 7" descr="em wav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620382"/>
            <a:ext cx="5495925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5181600" y="2925182"/>
            <a:ext cx="396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in shorthand: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18175" y="4830182"/>
            <a:ext cx="8597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the quantum description of a particle, the wavelength represents the momentum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9946" y="5220895"/>
                <a:ext cx="1161728" cy="7287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𝝀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𝒅𝑩</m:t>
                          </m:r>
                        </m:sub>
                      </m:sSub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latin typeface="Cambria Math"/>
                            </a:rPr>
                            <m:t>𝒉</m:t>
                          </m:r>
                        </m:num>
                        <m:den>
                          <m:r>
                            <a:rPr lang="en-US" sz="2000" b="1" i="1" smtClean="0">
                              <a:latin typeface="Cambria Math"/>
                            </a:rPr>
                            <m:t>𝒑</m:t>
                          </m:r>
                        </m:den>
                      </m:f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946" y="5220895"/>
                <a:ext cx="1161728" cy="72878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714500" y="5321345"/>
                <a:ext cx="2321020" cy="3879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>
                          <a:latin typeface="Cambria Math"/>
                        </a:rPr>
                        <m:t>Ψ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>
                              <a:latin typeface="Cambria Math"/>
                            </a:rPr>
                            <m:t>Ψ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</a:rPr>
                            <m:t>𝑖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</a:rPr>
                                <m:t>𝑘𝑥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𝜔</m:t>
                              </m:r>
                              <m:r>
                                <a:rPr lang="en-US" i="1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4500" y="5321345"/>
                <a:ext cx="2321020" cy="387927"/>
              </a:xfrm>
              <a:prstGeom prst="rect">
                <a:avLst/>
              </a:prstGeom>
              <a:blipFill rotWithShape="1">
                <a:blip r:embed="rId9"/>
                <a:stretch>
                  <a:fillRect b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22042" y="5236007"/>
            <a:ext cx="3650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For this kind of wave the momentum</a:t>
            </a:r>
          </a:p>
          <a:p>
            <a:r>
              <a:rPr lang="en-US" sz="1600" dirty="0"/>
              <a:t>h</a:t>
            </a:r>
            <a:r>
              <a:rPr lang="en-US" sz="1600" dirty="0" smtClean="0"/>
              <a:t>as a single value, with no uncertainty</a:t>
            </a:r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2033971" y="5830201"/>
                <a:ext cx="105650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</a:rPr>
                        <m:t>𝒑</m:t>
                      </m:r>
                      <m:r>
                        <a:rPr lang="en-US" sz="2000" b="1" i="1" smtClean="0">
                          <a:latin typeface="Cambria Math"/>
                        </a:rPr>
                        <m:t>=ℏ</m:t>
                      </m:r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𝒌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3971" y="5830201"/>
                <a:ext cx="1056508" cy="400110"/>
              </a:xfrm>
              <a:prstGeom prst="rect">
                <a:avLst/>
              </a:prstGeom>
              <a:blipFill rotWithShape="1">
                <a:blip r:embed="rId10"/>
                <a:stretch>
                  <a:fillRect b="-106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283894" y="5896982"/>
            <a:ext cx="5261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and</a:t>
            </a:r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72692" y="5820782"/>
                <a:ext cx="1031886" cy="4276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1" i="1" smtClean="0">
                              <a:latin typeface="Cambria Math"/>
                              <a:ea typeface="Cambria Math"/>
                            </a:rPr>
                            <m:t>𝝈</m:t>
                          </m:r>
                        </m:e>
                        <m:sub>
                          <m:r>
                            <a:rPr lang="en-US" sz="2000" b="1" i="1" smtClean="0">
                              <a:latin typeface="Cambria Math"/>
                            </a:rPr>
                            <m:t>𝒑</m:t>
                          </m:r>
                        </m:sub>
                      </m:sSub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2692" y="5820782"/>
                <a:ext cx="1031886" cy="427618"/>
              </a:xfrm>
              <a:prstGeom prst="rect">
                <a:avLst/>
              </a:prstGeom>
              <a:blipFill rotWithShape="1">
                <a:blip r:embed="rId11"/>
                <a:stretch>
                  <a:fillRect b="-7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5114047" y="5830201"/>
            <a:ext cx="36740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or</a:t>
            </a:r>
            <a:endParaRPr lang="en-US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619285" y="5807918"/>
                <a:ext cx="106933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𝚫</m:t>
                      </m:r>
                      <m:r>
                        <a:rPr lang="en-US" sz="2000" b="1" i="1" smtClean="0">
                          <a:latin typeface="Cambria Math"/>
                          <a:ea typeface="Cambria Math"/>
                        </a:rPr>
                        <m:t>𝒑</m:t>
                      </m:r>
                      <m:r>
                        <a:rPr lang="en-US" sz="2000" b="1" i="1" smtClean="0"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latin typeface="Cambria Math"/>
                        </a:rPr>
                        <m:t>𝟎</m:t>
                      </m:r>
                    </m:oMath>
                  </m:oMathPara>
                </a14:m>
                <a:endParaRPr lang="en-US" sz="2000" b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9285" y="5807918"/>
                <a:ext cx="1069332" cy="400110"/>
              </a:xfrm>
              <a:prstGeom prst="rect">
                <a:avLst/>
              </a:prstGeom>
              <a:blipFill rotWithShape="1">
                <a:blip r:embed="rId12"/>
                <a:stretch>
                  <a:fillRect b="-169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314080" y="1436706"/>
                <a:ext cx="2778389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cs typeface="Times New Roman" panose="02020603050405020304" pitchFamily="18" charset="0"/>
                        </a:rPr>
                        <m:t>𝑬</m:t>
                      </m:r>
                      <m:r>
                        <a:rPr lang="en-US" b="1" i="1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</m:sub>
                      </m:sSub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𝜋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  <a:cs typeface="Times New Roman" panose="02020603050405020304" pitchFamily="18" charset="0"/>
                                    </a:rPr>
                                    <m:t>𝜆</m:t>
                                  </m:r>
                                </m:den>
                              </m:f>
                              <m:r>
                                <a:rPr lang="en-US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−2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𝑓𝑡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4080" y="1436706"/>
                <a:ext cx="2778389" cy="714683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243051" y="2130723"/>
                <a:ext cx="92044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cs typeface="Times New Roman" panose="02020603050405020304" pitchFamily="18" charset="0"/>
                        </a:rPr>
                        <m:t>𝒄</m:t>
                      </m:r>
                      <m:r>
                        <a:rPr lang="en-US" b="1" i="1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𝝀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𝒇</m:t>
                      </m:r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3051" y="2130723"/>
                <a:ext cx="920445" cy="369332"/>
              </a:xfrm>
              <a:prstGeom prst="rect">
                <a:avLst/>
              </a:prstGeom>
              <a:blipFill rotWithShape="1">
                <a:blip r:embed="rId14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601727" y="3324553"/>
                <a:ext cx="2304412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cs typeface="Times New Roman" panose="02020603050405020304" pitchFamily="18" charset="0"/>
                        </a:rPr>
                        <m:t>𝑬</m:t>
                      </m:r>
                      <m:r>
                        <a:rPr lang="en-US" b="1" i="1" smtClean="0">
                          <a:latin typeface="Cambria Math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𝑬</m:t>
                          </m:r>
                        </m:e>
                        <m:sub>
                          <m:r>
                            <a:rPr lang="en-US" b="1" i="1" smtClean="0">
                              <a:latin typeface="Cambria Math"/>
                              <a:cs typeface="Times New Roman" panose="02020603050405020304" pitchFamily="18" charset="0"/>
                            </a:rPr>
                            <m:t>𝟎</m:t>
                          </m:r>
                        </m:sub>
                      </m:sSub>
                      <m:func>
                        <m:funcPr>
                          <m:ctrlPr>
                            <a:rPr lang="en-US" b="1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/>
                              <a:cs typeface="Times New Roman" panose="020206030504050203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𝑘𝑥</m:t>
                              </m:r>
                              <m:r>
                                <a:rPr lang="en-US" b="0" i="1" smtClean="0">
                                  <a:latin typeface="Cambria Math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𝜔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𝑡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1727" y="3324553"/>
                <a:ext cx="2304412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2794549" y="6373977"/>
            <a:ext cx="3027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*where* is the wave????</a:t>
            </a:r>
          </a:p>
        </p:txBody>
      </p:sp>
    </p:spTree>
    <p:extLst>
      <p:ext uri="{BB962C8B-B14F-4D97-AF65-F5344CB8AC3E}">
        <p14:creationId xmlns:p14="http://schemas.microsoft.com/office/powerpoint/2010/main" val="760138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7" grpId="0"/>
      <p:bldP spid="18" grpId="0"/>
      <p:bldP spid="19" grpId="0"/>
      <p:bldP spid="20" grpId="0"/>
      <p:bldP spid="21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superpositionstanding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4114800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4" descr="destructive_interferenc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00" r="12000"/>
          <a:stretch>
            <a:fillRect/>
          </a:stretch>
        </p:blipFill>
        <p:spPr bwMode="auto">
          <a:xfrm>
            <a:off x="228600" y="228600"/>
            <a:ext cx="43434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WordArt 6"/>
          <p:cNvSpPr>
            <a:spLocks noChangeArrowheads="1" noChangeShapeType="1" noTextEdit="1"/>
          </p:cNvSpPr>
          <p:nvPr/>
        </p:nvSpPr>
        <p:spPr bwMode="auto">
          <a:xfrm>
            <a:off x="5410200" y="381000"/>
            <a:ext cx="3095625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 Black"/>
              </a:rPr>
              <a:t>Interference</a:t>
            </a:r>
          </a:p>
        </p:txBody>
      </p:sp>
      <p:sp>
        <p:nvSpPr>
          <p:cNvPr id="7173" name="Text Box 7"/>
          <p:cNvSpPr txBox="1">
            <a:spLocks noChangeArrowheads="1"/>
          </p:cNvSpPr>
          <p:nvPr/>
        </p:nvSpPr>
        <p:spPr bwMode="auto">
          <a:xfrm>
            <a:off x="5029200" y="1563469"/>
            <a:ext cx="3810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of linear superposition waves </a:t>
            </a:r>
            <a:r>
              <a:rPr lang="en-US" alt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interfere (add or cancel)</a:t>
            </a: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5029200" y="2706469"/>
            <a:ext cx="38100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Recall that we built linearity into the Schrodinger equation!</a:t>
            </a:r>
            <a:endParaRPr lang="en-US" alt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superpositionbeats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352675"/>
            <a:ext cx="27432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5029200" y="2886075"/>
            <a:ext cx="274320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>
                <a:latin typeface="Comic Sans MS" pitchFamily="66" charset="0"/>
              </a:rPr>
              <a:t>“Beats” occur when you add two waves of slightly different frequency.  They will interfere constructively in some areas and destructively in others.</a:t>
            </a:r>
          </a:p>
        </p:txBody>
      </p:sp>
      <p:graphicFrame>
        <p:nvGraphicFramePr>
          <p:cNvPr id="819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832868"/>
              </p:ext>
            </p:extLst>
          </p:nvPr>
        </p:nvGraphicFramePr>
        <p:xfrm>
          <a:off x="609600" y="1285875"/>
          <a:ext cx="6791325" cy="146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3" name="Equation" r:id="rId5" imgW="4013200" imgH="863600" progId="Equation.3">
                  <p:embed/>
                </p:oleObj>
              </mc:Choice>
              <mc:Fallback>
                <p:oleObj name="Equation" r:id="rId5" imgW="4013200" imgH="8636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285875"/>
                        <a:ext cx="6791325" cy="146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7" name="Text Box 8"/>
          <p:cNvSpPr txBox="1">
            <a:spLocks noChangeArrowheads="1"/>
          </p:cNvSpPr>
          <p:nvPr/>
        </p:nvSpPr>
        <p:spPr bwMode="auto">
          <a:xfrm>
            <a:off x="381000" y="752475"/>
            <a:ext cx="6400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Interefering waves, generally…</a:t>
            </a:r>
          </a:p>
        </p:txBody>
      </p:sp>
      <p:sp>
        <p:nvSpPr>
          <p:cNvPr id="8198" name="Text Box 9"/>
          <p:cNvSpPr txBox="1">
            <a:spLocks noChangeArrowheads="1"/>
          </p:cNvSpPr>
          <p:nvPr/>
        </p:nvSpPr>
        <p:spPr bwMode="auto">
          <a:xfrm>
            <a:off x="304800" y="5019675"/>
            <a:ext cx="807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Can be interpreted as a sinusoidal envelope:</a:t>
            </a:r>
          </a:p>
        </p:txBody>
      </p:sp>
      <p:graphicFrame>
        <p:nvGraphicFramePr>
          <p:cNvPr id="819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4440734"/>
              </p:ext>
            </p:extLst>
          </p:nvPr>
        </p:nvGraphicFramePr>
        <p:xfrm>
          <a:off x="5562600" y="4867275"/>
          <a:ext cx="2130425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4" name="Equation" r:id="rId7" imgW="1320227" imgH="431613" progId="Equation.3">
                  <p:embed/>
                </p:oleObj>
              </mc:Choice>
              <mc:Fallback>
                <p:oleObj name="Equation" r:id="rId7" imgW="1320227" imgH="431613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4867275"/>
                        <a:ext cx="2130425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Text Box 11"/>
          <p:cNvSpPr txBox="1">
            <a:spLocks noChangeArrowheads="1"/>
          </p:cNvSpPr>
          <p:nvPr/>
        </p:nvSpPr>
        <p:spPr bwMode="auto">
          <a:xfrm>
            <a:off x="152400" y="5781675"/>
            <a:ext cx="807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Modulating a high frequency wave within the envelope:</a:t>
            </a:r>
          </a:p>
        </p:txBody>
      </p:sp>
      <p:graphicFrame>
        <p:nvGraphicFramePr>
          <p:cNvPr id="820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640787"/>
              </p:ext>
            </p:extLst>
          </p:nvPr>
        </p:nvGraphicFramePr>
        <p:xfrm>
          <a:off x="5943600" y="5629275"/>
          <a:ext cx="3043238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15" name="Equation" r:id="rId9" imgW="1892300" imgH="431800" progId="Equation.3">
                  <p:embed/>
                </p:oleObj>
              </mc:Choice>
              <mc:Fallback>
                <p:oleObj name="Equation" r:id="rId9" imgW="1892300" imgH="431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5629275"/>
                        <a:ext cx="3043238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288390" y="224135"/>
            <a:ext cx="44934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Make a Localized Wave?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Group 24"/>
          <p:cNvGrpSpPr>
            <a:grpSpLocks/>
          </p:cNvGrpSpPr>
          <p:nvPr/>
        </p:nvGrpSpPr>
        <p:grpSpPr bwMode="auto">
          <a:xfrm>
            <a:off x="228600" y="1143000"/>
            <a:ext cx="4876800" cy="3381375"/>
            <a:chOff x="1200" y="672"/>
            <a:chExt cx="3072" cy="2130"/>
          </a:xfrm>
        </p:grpSpPr>
        <p:pic>
          <p:nvPicPr>
            <p:cNvPr id="9235" name="Picture 19" descr="hyperphysics uncertainty principle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0" y="672"/>
              <a:ext cx="3072" cy="21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2544" y="768"/>
              <a:ext cx="1632" cy="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2640" y="2208"/>
              <a:ext cx="1536" cy="57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2640" y="1248"/>
              <a:ext cx="1584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1392" y="816"/>
              <a:ext cx="1104" cy="9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1676400" y="152400"/>
            <a:ext cx="5943600" cy="9255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>
                <a:latin typeface="ITC Avant Garde Gothic Demi" pitchFamily="34" charset="0"/>
              </a:rPr>
              <a:t>FOURIER THEOREM:  any wave packet can be expressed as a superposition of an infinite number of harmonic waves</a:t>
            </a:r>
          </a:p>
        </p:txBody>
      </p:sp>
      <p:grpSp>
        <p:nvGrpSpPr>
          <p:cNvPr id="9220" name="Group 17"/>
          <p:cNvGrpSpPr>
            <a:grpSpLocks/>
          </p:cNvGrpSpPr>
          <p:nvPr/>
        </p:nvGrpSpPr>
        <p:grpSpPr bwMode="auto">
          <a:xfrm>
            <a:off x="533400" y="4191000"/>
            <a:ext cx="7848600" cy="2546350"/>
            <a:chOff x="336" y="1104"/>
            <a:chExt cx="4944" cy="1604"/>
          </a:xfrm>
        </p:grpSpPr>
        <p:graphicFrame>
          <p:nvGraphicFramePr>
            <p:cNvPr id="9223" name="Object 5"/>
            <p:cNvGraphicFramePr>
              <a:graphicFrameLocks noChangeAspect="1"/>
            </p:cNvGraphicFramePr>
            <p:nvPr/>
          </p:nvGraphicFramePr>
          <p:xfrm>
            <a:off x="1536" y="1584"/>
            <a:ext cx="2568" cy="6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77" name="Equation" r:id="rId5" imgW="1625600" imgH="419100" progId="Equation.3">
                    <p:embed/>
                  </p:oleObj>
                </mc:Choice>
                <mc:Fallback>
                  <p:oleObj name="Equation" r:id="rId5" imgW="1625600" imgH="41910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1584"/>
                          <a:ext cx="2568" cy="6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4" name="Oval 6"/>
            <p:cNvSpPr>
              <a:spLocks noChangeArrowheads="1"/>
            </p:cNvSpPr>
            <p:nvPr/>
          </p:nvSpPr>
          <p:spPr bwMode="auto">
            <a:xfrm>
              <a:off x="1392" y="1680"/>
              <a:ext cx="768" cy="48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9225" name="Line 7"/>
            <p:cNvSpPr>
              <a:spLocks noChangeShapeType="1"/>
            </p:cNvSpPr>
            <p:nvPr/>
          </p:nvSpPr>
          <p:spPr bwMode="auto">
            <a:xfrm flipH="1" flipV="1">
              <a:off x="1056" y="1488"/>
              <a:ext cx="432" cy="288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6" name="Text Box 8"/>
            <p:cNvSpPr txBox="1">
              <a:spLocks noChangeArrowheads="1"/>
            </p:cNvSpPr>
            <p:nvPr/>
          </p:nvSpPr>
          <p:spPr bwMode="auto">
            <a:xfrm>
              <a:off x="336" y="1200"/>
              <a:ext cx="912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spatially localized wave group</a:t>
              </a:r>
            </a:p>
          </p:txBody>
        </p:sp>
        <p:sp>
          <p:nvSpPr>
            <p:cNvPr id="9228" name="Line 10"/>
            <p:cNvSpPr>
              <a:spLocks noChangeShapeType="1"/>
            </p:cNvSpPr>
            <p:nvPr/>
          </p:nvSpPr>
          <p:spPr bwMode="auto">
            <a:xfrm flipH="1">
              <a:off x="3072" y="2064"/>
              <a:ext cx="144" cy="24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29" name="Text Box 11"/>
            <p:cNvSpPr txBox="1">
              <a:spLocks noChangeArrowheads="1"/>
            </p:cNvSpPr>
            <p:nvPr/>
          </p:nvSpPr>
          <p:spPr bwMode="auto">
            <a:xfrm>
              <a:off x="2400" y="2304"/>
              <a:ext cx="1728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amplitude of wave with wavenumber k=2</a:t>
              </a:r>
              <a:r>
                <a:rPr lang="en-US" altLang="en-US" sz="1800">
                  <a:solidFill>
                    <a:srgbClr val="FF0000"/>
                  </a:solidFill>
                  <a:latin typeface="SymbolPS" pitchFamily="18" charset="2"/>
                </a:rPr>
                <a:t>p</a:t>
              </a: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/</a:t>
              </a:r>
              <a:r>
                <a:rPr lang="en-US" altLang="en-US" sz="1800">
                  <a:solidFill>
                    <a:srgbClr val="FF0000"/>
                  </a:solidFill>
                  <a:latin typeface="SymbolPS" pitchFamily="18" charset="2"/>
                </a:rPr>
                <a:t>l</a:t>
              </a: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 </a:t>
              </a:r>
            </a:p>
          </p:txBody>
        </p:sp>
        <p:sp>
          <p:nvSpPr>
            <p:cNvPr id="9230" name="Line 12"/>
            <p:cNvSpPr>
              <a:spLocks noChangeShapeType="1"/>
            </p:cNvSpPr>
            <p:nvPr/>
          </p:nvSpPr>
          <p:spPr bwMode="auto">
            <a:xfrm flipH="1" flipV="1">
              <a:off x="2784" y="1488"/>
              <a:ext cx="240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1" name="Text Box 13"/>
            <p:cNvSpPr txBox="1">
              <a:spLocks noChangeArrowheads="1"/>
            </p:cNvSpPr>
            <p:nvPr/>
          </p:nvSpPr>
          <p:spPr bwMode="auto">
            <a:xfrm>
              <a:off x="1344" y="1104"/>
              <a:ext cx="201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adding varying amounts of an infinite number of waves</a:t>
              </a:r>
            </a:p>
          </p:txBody>
        </p:sp>
        <p:sp>
          <p:nvSpPr>
            <p:cNvPr id="9233" name="Line 15"/>
            <p:cNvSpPr>
              <a:spLocks noChangeShapeType="1"/>
            </p:cNvSpPr>
            <p:nvPr/>
          </p:nvSpPr>
          <p:spPr bwMode="auto">
            <a:xfrm flipV="1">
              <a:off x="3744" y="1536"/>
              <a:ext cx="96" cy="192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Text Box 16"/>
            <p:cNvSpPr txBox="1">
              <a:spLocks noChangeArrowheads="1"/>
            </p:cNvSpPr>
            <p:nvPr/>
          </p:nvSpPr>
          <p:spPr bwMode="auto">
            <a:xfrm>
              <a:off x="3600" y="1248"/>
              <a:ext cx="16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800">
                  <a:solidFill>
                    <a:srgbClr val="FF0000"/>
                  </a:solidFill>
                  <a:latin typeface="Comic Sans MS" pitchFamily="66" charset="0"/>
                </a:rPr>
                <a:t>sinusoidal expression for harmonics</a:t>
              </a:r>
            </a:p>
          </p:txBody>
        </p:sp>
      </p:grpSp>
      <p:sp>
        <p:nvSpPr>
          <p:cNvPr id="9221" name="Text Box 25"/>
          <p:cNvSpPr txBox="1">
            <a:spLocks noChangeArrowheads="1"/>
          </p:cNvSpPr>
          <p:nvPr/>
        </p:nvSpPr>
        <p:spPr bwMode="auto">
          <a:xfrm>
            <a:off x="2362200" y="1295400"/>
            <a:ext cx="28194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600" i="1"/>
              <a:t>Adding several waves of different wavelengths together will produce an interference pattern which begins to localize the wave.</a:t>
            </a:r>
          </a:p>
        </p:txBody>
      </p:sp>
      <p:sp>
        <p:nvSpPr>
          <p:cNvPr id="9222" name="Text Box 26"/>
          <p:cNvSpPr txBox="1">
            <a:spLocks noChangeArrowheads="1"/>
          </p:cNvSpPr>
          <p:nvPr/>
        </p:nvSpPr>
        <p:spPr bwMode="auto">
          <a:xfrm>
            <a:off x="5715000" y="1295400"/>
            <a:ext cx="274320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800"/>
              <a:t>To form a pulse that is zero everywhere outside of a finite spatial range </a:t>
            </a:r>
            <a:r>
              <a:rPr lang="en-US" altLang="en-US" sz="1800">
                <a:latin typeface="SymbolPS" pitchFamily="18" charset="2"/>
              </a:rPr>
              <a:t>D</a:t>
            </a:r>
            <a:r>
              <a:rPr lang="en-US" altLang="en-US" sz="1800"/>
              <a:t>x requires adding together an infinite number of waves with continuously varying wavelengths and amplitudes.</a:t>
            </a:r>
          </a:p>
        </p:txBody>
      </p:sp>
      <p:cxnSp>
        <p:nvCxnSpPr>
          <p:cNvPr id="3" name="Straight Connector 2"/>
          <p:cNvCxnSpPr/>
          <p:nvPr/>
        </p:nvCxnSpPr>
        <p:spPr>
          <a:xfrm>
            <a:off x="4337955" y="3107871"/>
            <a:ext cx="1066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649187" y="3107871"/>
            <a:ext cx="1066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66" name="Group 8"/>
          <p:cNvGrpSpPr>
            <a:grpSpLocks/>
          </p:cNvGrpSpPr>
          <p:nvPr/>
        </p:nvGrpSpPr>
        <p:grpSpPr bwMode="auto">
          <a:xfrm>
            <a:off x="381000" y="2590800"/>
            <a:ext cx="7843838" cy="2262188"/>
            <a:chOff x="288" y="720"/>
            <a:chExt cx="4941" cy="1425"/>
          </a:xfrm>
        </p:grpSpPr>
        <p:pic>
          <p:nvPicPr>
            <p:cNvPr id="11270" name="Picture 5" descr="uncertainty wave packe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8" y="768"/>
              <a:ext cx="4941" cy="13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271" name="Rectangle 6"/>
            <p:cNvSpPr>
              <a:spLocks noChangeArrowheads="1"/>
            </p:cNvSpPr>
            <p:nvPr/>
          </p:nvSpPr>
          <p:spPr bwMode="auto">
            <a:xfrm>
              <a:off x="1632" y="720"/>
              <a:ext cx="2448" cy="5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  <p:sp>
          <p:nvSpPr>
            <p:cNvPr id="11272" name="Rectangle 7"/>
            <p:cNvSpPr>
              <a:spLocks noChangeArrowheads="1"/>
            </p:cNvSpPr>
            <p:nvPr/>
          </p:nvSpPr>
          <p:spPr bwMode="auto">
            <a:xfrm>
              <a:off x="2112" y="1104"/>
              <a:ext cx="240" cy="24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11267" name="WordArt 4"/>
          <p:cNvSpPr>
            <a:spLocks noChangeArrowheads="1" noChangeShapeType="1" noTextEdit="1"/>
          </p:cNvSpPr>
          <p:nvPr/>
        </p:nvSpPr>
        <p:spPr bwMode="auto">
          <a:xfrm>
            <a:off x="304800" y="228600"/>
            <a:ext cx="6391275" cy="6381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The Uncertainty Principle</a:t>
            </a:r>
          </a:p>
        </p:txBody>
      </p:sp>
      <p:sp>
        <p:nvSpPr>
          <p:cNvPr id="11268" name="Text Box 9"/>
          <p:cNvSpPr txBox="1">
            <a:spLocks noChangeArrowheads="1"/>
          </p:cNvSpPr>
          <p:nvPr/>
        </p:nvSpPr>
        <p:spPr bwMode="auto">
          <a:xfrm>
            <a:off x="228600" y="1066800"/>
            <a:ext cx="7848600" cy="1741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/>
              <a:t>Remember </a:t>
            </a:r>
            <a:r>
              <a:rPr lang="en-US" altLang="en-US" sz="1800" b="1" dirty="0" smtClean="0"/>
              <a:t>the cosine </a:t>
            </a:r>
            <a:r>
              <a:rPr lang="en-US" altLang="en-US" sz="1800" b="1" dirty="0"/>
              <a:t>wave that went on “forever”?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We knew its momentum very precisely, because the momentum is a function of the </a:t>
            </a:r>
            <a:r>
              <a:rPr lang="en-US" altLang="en-US" sz="1800" dirty="0" smtClean="0"/>
              <a:t>wavelength, </a:t>
            </a:r>
            <a:r>
              <a:rPr lang="en-US" altLang="en-US" sz="1800" dirty="0"/>
              <a:t>and the </a:t>
            </a:r>
            <a:r>
              <a:rPr lang="en-US" altLang="en-US" sz="1800" dirty="0" smtClean="0"/>
              <a:t>wavelength </a:t>
            </a:r>
            <a:r>
              <a:rPr lang="en-US" altLang="en-US" sz="1800" dirty="0"/>
              <a:t>was very well defined.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dirty="0"/>
              <a:t>But what is the </a:t>
            </a:r>
            <a:r>
              <a:rPr lang="en-US" altLang="en-US" sz="1800" dirty="0" smtClean="0"/>
              <a:t>wavelength </a:t>
            </a:r>
            <a:r>
              <a:rPr lang="en-US" altLang="en-US" sz="1800" dirty="0"/>
              <a:t>of a</a:t>
            </a:r>
            <a:r>
              <a:rPr lang="en-US" altLang="en-US" sz="1800" dirty="0" smtClean="0"/>
              <a:t> </a:t>
            </a:r>
            <a:r>
              <a:rPr lang="en-US" altLang="en-US" sz="1800" dirty="0"/>
              <a:t>localized wave packet?  We had to add a bunch of waves of different </a:t>
            </a:r>
            <a:r>
              <a:rPr lang="en-US" altLang="en-US" sz="1800" dirty="0" smtClean="0"/>
              <a:t>wavelengths </a:t>
            </a:r>
            <a:r>
              <a:rPr lang="en-US" altLang="en-US" sz="1800" dirty="0"/>
              <a:t>to produce it.</a:t>
            </a:r>
          </a:p>
        </p:txBody>
      </p:sp>
      <p:sp>
        <p:nvSpPr>
          <p:cNvPr id="11269" name="Text Box 10"/>
          <p:cNvSpPr txBox="1">
            <a:spLocks noChangeArrowheads="1"/>
          </p:cNvSpPr>
          <p:nvPr/>
        </p:nvSpPr>
        <p:spPr bwMode="auto">
          <a:xfrm>
            <a:off x="609600" y="5105400"/>
            <a:ext cx="7620000" cy="6508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800" b="1" dirty="0"/>
              <a:t>Consequence:</a:t>
            </a:r>
            <a:r>
              <a:rPr lang="en-US" altLang="en-US" sz="1800" dirty="0"/>
              <a:t>  The more localized the wave </a:t>
            </a:r>
            <a:r>
              <a:rPr lang="en-US" altLang="en-US" sz="1800" dirty="0" smtClean="0"/>
              <a:t>packet in space, </a:t>
            </a:r>
            <a:r>
              <a:rPr lang="en-US" altLang="en-US" sz="1800" dirty="0"/>
              <a:t>the less precisely </a:t>
            </a:r>
            <a:r>
              <a:rPr lang="en-US" altLang="en-US" sz="1800" dirty="0" smtClean="0"/>
              <a:t>defined is </a:t>
            </a:r>
            <a:r>
              <a:rPr lang="en-US" altLang="en-US" sz="1800" dirty="0"/>
              <a:t>the momentum.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276600" y="375999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05058" y="376101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6172200"/>
            <a:ext cx="6844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2"/>
              </a:rPr>
              <a:t>http://demonstrations.wolfram.com/WavepacketForAFreeParticle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475" y="419100"/>
            <a:ext cx="5353050" cy="552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7357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357" y="936173"/>
            <a:ext cx="4013972" cy="2621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804838"/>
            <a:ext cx="4118649" cy="2722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587" y="4038601"/>
            <a:ext cx="3909874" cy="2590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31060" y="5722988"/>
                <a:ext cx="2660537" cy="6288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  <a:ea typeface="Cambria Math"/>
                            </a:rPr>
                            <m:t>𝝈</m:t>
                          </m:r>
                          <m:r>
                            <m:rPr>
                              <m:nor/>
                            </m:rPr>
                            <a:rPr lang="en-US" sz="3200" b="1" dirty="0"/>
                            <m:t> 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/>
                              <a:ea typeface="Cambria Math"/>
                            </a:rPr>
                            <m:t>𝒙</m:t>
                          </m:r>
                        </m:sub>
                      </m:sSub>
                      <m:sSub>
                        <m:sSubPr>
                          <m:ctrlPr>
                            <a:rPr lang="en-US" sz="32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3200" b="1" i="1" smtClean="0">
                              <a:latin typeface="Cambria Math"/>
                              <a:ea typeface="Cambria Math"/>
                            </a:rPr>
                            <m:t>𝝈</m:t>
                          </m:r>
                          <m:r>
                            <m:rPr>
                              <m:nor/>
                            </m:rPr>
                            <a:rPr lang="en-US" sz="3200" b="1" dirty="0"/>
                            <m:t> </m:t>
                          </m:r>
                        </m:e>
                        <m:sub>
                          <m:r>
                            <a:rPr lang="en-US" sz="3200" b="1" i="1" dirty="0" smtClean="0">
                              <a:latin typeface="Cambria Math"/>
                            </a:rPr>
                            <m:t>𝒑</m:t>
                          </m:r>
                        </m:sub>
                      </m:sSub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≥ℏ/</m:t>
                      </m:r>
                      <m:r>
                        <a:rPr lang="en-US" sz="3200" b="1" i="1" smtClean="0">
                          <a:latin typeface="Cambria Math"/>
                          <a:ea typeface="Cambria Math"/>
                        </a:rPr>
                        <m:t>𝟐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1060" y="5722988"/>
                <a:ext cx="2660537" cy="62882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1137043" y="300335"/>
            <a:ext cx="71687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Uncertainty Relation for Gaussian </a:t>
            </a:r>
            <a:r>
              <a:rPr lang="en-US" sz="2400" b="1" dirty="0" err="1" smtClean="0"/>
              <a:t>Wavepackets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0" y="6488668"/>
            <a:ext cx="7447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http://demonstrations.wolfram.com/EvolutionOfAGaussianWavePacket/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242458" y="1866897"/>
                <a:ext cx="4475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458" y="1866897"/>
                <a:ext cx="447558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242458" y="3276600"/>
                <a:ext cx="4603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𝒑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2458" y="3276600"/>
                <a:ext cx="460382" cy="461665"/>
              </a:xfrm>
              <a:prstGeom prst="rect">
                <a:avLst/>
              </a:prstGeom>
              <a:blipFill rotWithShape="1">
                <a:blip r:embed="rId7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 rot="16200000">
                <a:off x="-237190" y="1326413"/>
                <a:ext cx="1285095" cy="470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𝝍</m:t>
                              </m:r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237190" y="1326413"/>
                <a:ext cx="1285095" cy="470000"/>
              </a:xfrm>
              <a:prstGeom prst="rect">
                <a:avLst/>
              </a:prstGeom>
              <a:blipFill rotWithShape="1">
                <a:blip r:embed="rId8"/>
                <a:stretch>
                  <a:fillRect r="-19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 rot="16200000">
                <a:off x="-246829" y="2708260"/>
                <a:ext cx="1294713" cy="470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𝝓</m:t>
                              </m:r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𝒑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-246829" y="2708260"/>
                <a:ext cx="1294713" cy="470000"/>
              </a:xfrm>
              <a:prstGeom prst="rect">
                <a:avLst/>
              </a:prstGeom>
              <a:blipFill rotWithShape="1">
                <a:blip r:embed="rId9"/>
                <a:stretch>
                  <a:fillRect r="-19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496531" y="1797116"/>
                <a:ext cx="4475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531" y="1797116"/>
                <a:ext cx="447558" cy="461665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496531" y="3206819"/>
                <a:ext cx="4603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𝒑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6531" y="3206819"/>
                <a:ext cx="460382" cy="461665"/>
              </a:xfrm>
              <a:prstGeom prst="rect">
                <a:avLst/>
              </a:prstGeom>
              <a:blipFill rotWithShape="1">
                <a:blip r:embed="rId11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 rot="16200000">
                <a:off x="4016883" y="1256632"/>
                <a:ext cx="1285095" cy="470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𝝍</m:t>
                              </m:r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016883" y="1256632"/>
                <a:ext cx="1285095" cy="470000"/>
              </a:xfrm>
              <a:prstGeom prst="rect">
                <a:avLst/>
              </a:prstGeom>
              <a:blipFill rotWithShape="1">
                <a:blip r:embed="rId12"/>
                <a:stretch>
                  <a:fillRect r="-19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 rot="16200000">
                <a:off x="4007244" y="2638479"/>
                <a:ext cx="1294713" cy="470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𝝓</m:t>
                              </m:r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𝒑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007244" y="2638479"/>
                <a:ext cx="1294713" cy="470000"/>
              </a:xfrm>
              <a:prstGeom prst="rect">
                <a:avLst/>
              </a:prstGeom>
              <a:blipFill rotWithShape="1">
                <a:blip r:embed="rId13"/>
                <a:stretch>
                  <a:fillRect r="-19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545518" y="4943090"/>
                <a:ext cx="447558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518" y="4943090"/>
                <a:ext cx="447558" cy="461665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545518" y="6352793"/>
                <a:ext cx="460382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</a:rPr>
                        <m:t>𝒑</m:t>
                      </m:r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5518" y="6352793"/>
                <a:ext cx="460382" cy="461665"/>
              </a:xfrm>
              <a:prstGeom prst="rect">
                <a:avLst/>
              </a:prstGeom>
              <a:blipFill rotWithShape="1">
                <a:blip r:embed="rId15"/>
                <a:stretch>
                  <a:fillRect b="-131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 rot="16200000">
                <a:off x="4065870" y="4402606"/>
                <a:ext cx="1285095" cy="470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𝝍</m:t>
                              </m:r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𝒙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065870" y="4402606"/>
                <a:ext cx="1285095" cy="470000"/>
              </a:xfrm>
              <a:prstGeom prst="rect">
                <a:avLst/>
              </a:prstGeom>
              <a:blipFill rotWithShape="1">
                <a:blip r:embed="rId16"/>
                <a:stretch>
                  <a:fillRect r="-19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 rot="16200000">
                <a:off x="4056231" y="5784453"/>
                <a:ext cx="1294713" cy="47000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2400" b="1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𝝓</m:t>
                              </m:r>
                              <m:r>
                                <a:rPr lang="en-US" sz="2400" b="1" i="1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400" b="1" i="1" smtClean="0">
                                  <a:latin typeface="Cambria Math"/>
                                  <a:ea typeface="Cambria Math"/>
                                </a:rPr>
                                <m:t>𝒑</m:t>
                              </m:r>
                              <m:r>
                                <a:rPr lang="en-US" sz="2400" b="1" i="1">
                                  <a:latin typeface="Cambria Math"/>
                                </a:rPr>
                                <m:t>)</m:t>
                              </m:r>
                            </m:e>
                          </m:d>
                        </m:e>
                        <m:sup>
                          <m:r>
                            <a:rPr lang="en-US" sz="2400" b="1" i="1" smtClean="0">
                              <a:latin typeface="Cambria Math"/>
                              <a:ea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4056231" y="5784453"/>
                <a:ext cx="1294713" cy="470000"/>
              </a:xfrm>
              <a:prstGeom prst="rect">
                <a:avLst/>
              </a:prstGeom>
              <a:blipFill rotWithShape="1">
                <a:blip r:embed="rId17"/>
                <a:stretch>
                  <a:fillRect r="-19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481319" y="4175941"/>
                <a:ext cx="198265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∆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∆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𝒑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𝟏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/</m:t>
                      </m:r>
                      <m:r>
                        <a:rPr lang="en-US" sz="24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en-US" sz="2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1319" y="4175941"/>
                <a:ext cx="1982659" cy="461665"/>
              </a:xfrm>
              <a:prstGeom prst="rect">
                <a:avLst/>
              </a:prstGeom>
              <a:blipFill rotWithShape="1">
                <a:blip r:embed="rId18"/>
                <a:stretch>
                  <a:fillRect b="-184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1167451" y="4637606"/>
            <a:ext cx="25923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(ħ = 1 in this simulation)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66057" y="5334000"/>
            <a:ext cx="2110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Later we will show:</a:t>
            </a:r>
          </a:p>
        </p:txBody>
      </p:sp>
    </p:spTree>
    <p:extLst>
      <p:ext uri="{BB962C8B-B14F-4D97-AF65-F5344CB8AC3E}">
        <p14:creationId xmlns:p14="http://schemas.microsoft.com/office/powerpoint/2010/main" val="1752447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example of wave pack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"/>
            <a:ext cx="7579895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362200" y="3440668"/>
            <a:ext cx="3756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Wave Uncertainty Relation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966853" y="3962400"/>
                <a:ext cx="254749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𝚫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∙∆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~ 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𝟏</m:t>
                      </m:r>
                    </m:oMath>
                  </m:oMathPara>
                </a14:m>
                <a:endPara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6853" y="3962400"/>
                <a:ext cx="2547492" cy="64633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981200" y="4737999"/>
            <a:ext cx="49580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Translating to Quantum Mechanics: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2000" y="5232321"/>
                <a:ext cx="281840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𝚫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∙ℏ∆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~ ℏ</m:t>
                      </m:r>
                    </m:oMath>
                  </m:oMathPara>
                </a14:m>
                <a:endPara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00" y="5232321"/>
                <a:ext cx="2818400" cy="646331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67633" y="5199664"/>
                <a:ext cx="276062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𝚫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𝒙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∙∆</m:t>
                      </m:r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𝒑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 ~ ℏ</m:t>
                      </m:r>
                    </m:oMath>
                  </m:oMathPara>
                </a14:m>
                <a:endPara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7633" y="5199664"/>
                <a:ext cx="2760628" cy="64633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039262" y="5338163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88571" y="6040316"/>
            <a:ext cx="4014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Ultimately we will show that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953000" y="5906869"/>
                <a:ext cx="3293915" cy="6961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b="1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6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𝝈</m:t>
                          </m:r>
                        </m:e>
                        <m:sub>
                          <m:r>
                            <a:rPr lang="en-US" sz="3600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sub>
                      </m:sSub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sz="3600" b="1" i="1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3600" b="1" i="1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𝝈</m:t>
                          </m:r>
                        </m:e>
                        <m:sub>
                          <m:sSub>
                            <m:sSubPr>
                              <m:ctrlPr>
                                <a:rPr lang="en-US" sz="3600" b="1" i="1"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b="1" i="1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𝒑</m:t>
                              </m:r>
                            </m:e>
                            <m:sub>
                              <m:r>
                                <a:rPr lang="en-US" sz="3600" b="1" i="1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sub>
                          </m:sSub>
                        </m:sub>
                      </m:sSub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≥ℏ/</m:t>
                      </m:r>
                      <m:r>
                        <a:rPr lang="en-US" sz="3600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𝟐</m:t>
                      </m:r>
                    </m:oMath>
                  </m:oMathPara>
                </a14:m>
                <a:endParaRPr lang="en-US" sz="36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5906869"/>
                <a:ext cx="3293915" cy="69615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2000" y="2626834"/>
                <a:ext cx="3143233" cy="6899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𝚿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𝟏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𝝅</m:t>
                              </m:r>
                            </m:e>
                          </m:rad>
                        </m:den>
                      </m:f>
                      <m:nary>
                        <m:nary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b>
                        <m:sup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∞</m:t>
                          </m:r>
                        </m:sup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𝒂</m:t>
                          </m:r>
                          <m:d>
                            <m:d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𝒌</m:t>
                              </m:r>
                            </m:e>
                          </m:d>
                          <m:sSup>
                            <m:sSupPr>
                              <m:ctrlPr>
                                <a:rPr lang="en-US" b="1" i="1" smtClean="0">
                                  <a:latin typeface="Cambria Math" panose="02040503050406030204" pitchFamily="18" charset="0"/>
                                  <a:ea typeface="Cambria Math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𝒆</m:t>
                              </m:r>
                            </m:e>
                            <m:sup>
                              <m:r>
                                <a:rPr lang="en-US" b="1" i="1" smtClean="0">
                                  <a:latin typeface="Cambria Math"/>
                                  <a:ea typeface="Cambria Math"/>
                                  <a:cs typeface="Times New Roman" panose="02020603050405020304" pitchFamily="18" charset="0"/>
                                </a:rPr>
                                <m:t>𝒊𝒌𝒙</m:t>
                              </m:r>
                            </m:sup>
                          </m:sSup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𝒅𝒌</m:t>
                          </m:r>
                        </m:e>
                      </m:nary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00" y="2626834"/>
                <a:ext cx="3143233" cy="6899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377080" y="926068"/>
                <a:ext cx="760978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𝚿</m:t>
                      </m:r>
                      <m:d>
                        <m:dPr>
                          <m:ctrlPr>
                            <a:rPr lang="en-US" b="1" i="1" smtClean="0">
                              <a:latin typeface="Cambria Math" panose="02040503050406030204" pitchFamily="18" charset="0"/>
                              <a:ea typeface="Cambria Math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b="1" i="1" smtClean="0">
                              <a:latin typeface="Cambria Math"/>
                              <a:ea typeface="Cambria Math"/>
                              <a:cs typeface="Times New Roman" panose="02020603050405020304" pitchFamily="18" charset="0"/>
                            </a:rPr>
                            <m:t>𝒙</m:t>
                          </m:r>
                        </m:e>
                      </m:d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080" y="926068"/>
                <a:ext cx="760978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320016" y="604155"/>
                <a:ext cx="718466" cy="36933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𝒌</m:t>
                      </m:r>
                      <m:r>
                        <a:rPr lang="en-US" b="1" i="1" smtClean="0">
                          <a:latin typeface="Cambria Math"/>
                          <a:ea typeface="Cambria Math"/>
                          <a:cs typeface="Times New Roman" panose="02020603050405020304" pitchFamily="18" charset="0"/>
                        </a:rPr>
                        <m:t>)</m:t>
                      </m:r>
                    </m:oMath>
                  </m:oMathPara>
                </a14:m>
                <a:endParaRPr lang="en-US" b="1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016" y="604155"/>
                <a:ext cx="718466" cy="369332"/>
              </a:xfrm>
              <a:prstGeom prst="rect">
                <a:avLst/>
              </a:prstGeom>
              <a:blipFill rotWithShape="1">
                <a:blip r:embed="rId9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2688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5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b="1" dirty="0" smtClean="0">
            <a:latin typeface="Times New Roman" panose="02020603050405020304" pitchFamily="18" charset="0"/>
            <a:cs typeface="Times New Roman" panose="02020603050405020304" pitchFamily="18" charset="0"/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2610</TotalTime>
  <Words>623</Words>
  <Application>Microsoft Office PowerPoint</Application>
  <PresentationFormat>On-screen Show (4:3)</PresentationFormat>
  <Paragraphs>78</Paragraphs>
  <Slides>9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Black</vt:lpstr>
      <vt:lpstr>Cambria Math</vt:lpstr>
      <vt:lpstr>Comic Sans MS</vt:lpstr>
      <vt:lpstr>ITC Avant Garde Gothic Demi</vt:lpstr>
      <vt:lpstr>SymbolPS</vt:lpstr>
      <vt:lpstr>Times New Roman</vt:lpstr>
      <vt:lpstr>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Chicago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Kara Hoffman</dc:creator>
  <cp:lastModifiedBy>Steven Mark Anlage</cp:lastModifiedBy>
  <cp:revision>145</cp:revision>
  <dcterms:created xsi:type="dcterms:W3CDTF">2005-02-21T19:13:27Z</dcterms:created>
  <dcterms:modified xsi:type="dcterms:W3CDTF">2020-11-07T14:06:48Z</dcterms:modified>
</cp:coreProperties>
</file>